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66" r:id="rId4"/>
    <p:sldId id="257" r:id="rId5"/>
    <p:sldId id="258" r:id="rId6"/>
    <p:sldId id="267" r:id="rId7"/>
    <p:sldId id="259" r:id="rId8"/>
    <p:sldId id="260" r:id="rId9"/>
    <p:sldId id="261" r:id="rId10"/>
    <p:sldId id="262" r:id="rId11"/>
    <p:sldId id="264" r:id="rId12"/>
    <p:sldId id="268" r:id="rId13"/>
    <p:sldId id="269" r:id="rId14"/>
    <p:sldId id="278" r:id="rId15"/>
    <p:sldId id="279" r:id="rId16"/>
    <p:sldId id="277" r:id="rId17"/>
    <p:sldId id="315" r:id="rId18"/>
    <p:sldId id="328" r:id="rId19"/>
    <p:sldId id="270" r:id="rId20"/>
    <p:sldId id="271" r:id="rId21"/>
    <p:sldId id="314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merbanan/rtl_433" TargetMode="External"/><Relationship Id="rId3" Type="http://schemas.openxmlformats.org/officeDocument/2006/relationships/hyperlink" Target="https://github.com/gvanem/Dump1090" TargetMode="External"/><Relationship Id="rId7" Type="http://schemas.openxmlformats.org/officeDocument/2006/relationships/hyperlink" Target="https://www.youtube.com/watch?v=BeeSN14JUYU&amp;list=PLu0BPYzTjiHru1KmPThmbY-8rRm3EWvUQ" TargetMode="External"/><Relationship Id="rId2" Type="http://schemas.openxmlformats.org/officeDocument/2006/relationships/hyperlink" Target="https://gqrx.d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ptrkrysik/gr-gsm" TargetMode="External"/><Relationship Id="rId5" Type="http://schemas.openxmlformats.org/officeDocument/2006/relationships/hyperlink" Target="https://github.com/sq5bpf/osmo-tetra-sq5bpf" TargetMode="External"/><Relationship Id="rId4" Type="http://schemas.openxmlformats.org/officeDocument/2006/relationships/hyperlink" Target="https://flightaware.com/adsb/prostick/" TargetMode="External"/><Relationship Id="rId9" Type="http://schemas.openxmlformats.org/officeDocument/2006/relationships/hyperlink" Target="https://github.com/mossmann/hackr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hackaday.com/2015/06/05/building-your-own-sdr-based-passive-radar-on-a-shoestr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Using</a:t>
            </a:r>
            <a:br>
              <a:rPr lang="en-US" sz="4400" dirty="0"/>
            </a:br>
            <a:r>
              <a:rPr lang="en-US" sz="4400" dirty="0"/>
              <a:t>Software Defined Radio to annoy your neighbors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5699748"/>
            <a:ext cx="7766936" cy="1096899"/>
          </a:xfrm>
        </p:spPr>
        <p:txBody>
          <a:bodyPr/>
          <a:lstStyle/>
          <a:p>
            <a:pPr algn="ctr"/>
            <a:r>
              <a:rPr lang="en-GB" b="1" dirty="0"/>
              <a:t>Nikolaos </a:t>
            </a:r>
            <a:r>
              <a:rPr lang="en-GB" b="1" dirty="0" err="1"/>
              <a:t>Virvilis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768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USRP B200</a:t>
            </a:r>
          </a:p>
          <a:p>
            <a:pPr lvl="1"/>
            <a:r>
              <a:rPr lang="en-US" dirty="0"/>
              <a:t>The cheapest of the USRP line</a:t>
            </a:r>
          </a:p>
          <a:p>
            <a:pPr lvl="1"/>
            <a:r>
              <a:rPr lang="en-US" dirty="0"/>
              <a:t>Receive AND Transmit</a:t>
            </a:r>
          </a:p>
          <a:p>
            <a:pPr lvl="1"/>
            <a:r>
              <a:rPr lang="en-GB" dirty="0"/>
              <a:t>70MHz - 6GHz operating frequency</a:t>
            </a:r>
          </a:p>
          <a:p>
            <a:pPr lvl="1"/>
            <a:r>
              <a:rPr lang="en-US" b="1" dirty="0"/>
              <a:t>56</a:t>
            </a:r>
            <a:r>
              <a:rPr lang="en-US" dirty="0"/>
              <a:t> </a:t>
            </a:r>
            <a:r>
              <a:rPr lang="en-US" dirty="0" err="1"/>
              <a:t>Mhz</a:t>
            </a:r>
            <a:r>
              <a:rPr lang="en-US" dirty="0"/>
              <a:t> bandwidth</a:t>
            </a:r>
          </a:p>
          <a:p>
            <a:pPr lvl="1"/>
            <a:r>
              <a:rPr lang="en-US" b="1" dirty="0"/>
              <a:t>Full – Duplex </a:t>
            </a:r>
            <a:r>
              <a:rPr lang="en-US" dirty="0"/>
              <a:t>(i.e. you can run </a:t>
            </a:r>
            <a:r>
              <a:rPr lang="en-US" dirty="0" err="1"/>
              <a:t>OpenBTS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100mW </a:t>
            </a:r>
            <a:r>
              <a:rPr lang="en-GB" dirty="0"/>
              <a:t>max transmit power</a:t>
            </a:r>
          </a:p>
          <a:p>
            <a:pPr lvl="1"/>
            <a:r>
              <a:rPr lang="en-US" dirty="0"/>
              <a:t>Decent community support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67" y="766609"/>
            <a:ext cx="3433512" cy="25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4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(New) kid in the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LimeSDR</a:t>
            </a:r>
            <a:r>
              <a:rPr lang="en-US" dirty="0"/>
              <a:t> / </a:t>
            </a:r>
            <a:r>
              <a:rPr lang="en-US" dirty="0" err="1"/>
              <a:t>LimeSDR</a:t>
            </a:r>
            <a:r>
              <a:rPr lang="en-US" dirty="0"/>
              <a:t> mini</a:t>
            </a:r>
          </a:p>
          <a:p>
            <a:r>
              <a:rPr lang="en-US" dirty="0"/>
              <a:t>Just released, preliminary reviews are very promising.</a:t>
            </a:r>
          </a:p>
          <a:p>
            <a:r>
              <a:rPr lang="en-US" dirty="0"/>
              <a:t>It is expected to be comparable to USRP B200 / </a:t>
            </a:r>
            <a:r>
              <a:rPr lang="cs-CZ" dirty="0"/>
              <a:t>USRP B210 but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fraction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cost</a:t>
            </a:r>
            <a:endParaRPr lang="cs-CZ" dirty="0"/>
          </a:p>
          <a:p>
            <a:r>
              <a:rPr lang="cs-CZ" b="1" dirty="0" err="1"/>
              <a:t>Frequency</a:t>
            </a:r>
            <a:r>
              <a:rPr lang="cs-CZ" b="1" dirty="0"/>
              <a:t> </a:t>
            </a:r>
            <a:r>
              <a:rPr lang="cs-CZ" b="1" dirty="0" err="1"/>
              <a:t>range</a:t>
            </a:r>
            <a:r>
              <a:rPr lang="cs-CZ" b="1" dirty="0"/>
              <a:t>:</a:t>
            </a:r>
            <a:r>
              <a:rPr lang="cs-CZ" dirty="0"/>
              <a:t> 100 kHz – 3.8 GHz</a:t>
            </a:r>
          </a:p>
          <a:p>
            <a:r>
              <a:rPr lang="cs-CZ" b="1" dirty="0" err="1"/>
              <a:t>Bandwidth</a:t>
            </a:r>
            <a:r>
              <a:rPr lang="cs-CZ" b="1" dirty="0"/>
              <a:t>:</a:t>
            </a:r>
            <a:r>
              <a:rPr lang="cs-CZ" dirty="0"/>
              <a:t> 61.44 MHz</a:t>
            </a:r>
          </a:p>
          <a:p>
            <a:r>
              <a:rPr lang="cs-CZ" dirty="0"/>
              <a:t>Full duplex </a:t>
            </a:r>
            <a:r>
              <a:rPr lang="cs-CZ" dirty="0" err="1"/>
              <a:t>with</a:t>
            </a:r>
            <a:r>
              <a:rPr lang="cs-CZ" dirty="0"/>
              <a:t> 1 </a:t>
            </a:r>
            <a:r>
              <a:rPr lang="cs-CZ" dirty="0" err="1"/>
              <a:t>or</a:t>
            </a:r>
            <a:r>
              <a:rPr lang="cs-CZ" dirty="0"/>
              <a:t> 2 TX/ 1 </a:t>
            </a:r>
            <a:r>
              <a:rPr lang="cs-CZ" dirty="0" err="1"/>
              <a:t>or</a:t>
            </a:r>
            <a:r>
              <a:rPr lang="cs-CZ" dirty="0"/>
              <a:t> 2 RX interface</a:t>
            </a:r>
          </a:p>
          <a:p>
            <a:r>
              <a:rPr lang="cs-CZ" dirty="0"/>
              <a:t>10mW </a:t>
            </a:r>
            <a:r>
              <a:rPr lang="cs-CZ" dirty="0" err="1"/>
              <a:t>transmit</a:t>
            </a:r>
            <a:r>
              <a:rPr lang="cs-CZ" dirty="0"/>
              <a:t> </a:t>
            </a:r>
            <a:r>
              <a:rPr lang="cs-CZ" dirty="0" err="1"/>
              <a:t>power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5" y="3339206"/>
            <a:ext cx="6255895" cy="3516331"/>
          </a:xfrm>
          <a:prstGeom prst="rect">
            <a:avLst/>
          </a:prstGeom>
        </p:spPr>
      </p:pic>
      <p:pic>
        <p:nvPicPr>
          <p:cNvPr id="6" name="Picture 5" descr="LimeSDR Mini&#10;Description automatically generated">
            <a:extLst>
              <a:ext uri="{FF2B5EF4-FFF2-40B4-BE49-F238E27FC236}">
                <a16:creationId xmlns:a16="http://schemas.microsoft.com/office/drawing/2014/main" id="{0CDD2EAD-5F09-9288-72AE-422E0B91B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284" y="152400"/>
            <a:ext cx="4188716" cy="28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5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4000" dirty="0"/>
              <a:t>DEMO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72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9E28-AB26-8505-720D-8A46B5C4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D3913-B2C8-D0A5-07A6-29CE0026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GQRX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8253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8607-4611-7356-E650-93794C50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ADS-B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7E598-67B5-62BA-7AA5-9E28C1387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/>
            <a:r>
              <a:rPr lang="en-US" sz="2000" dirty="0"/>
              <a:t>Fine tuned </a:t>
            </a:r>
            <a:r>
              <a:rPr lang="en-US" sz="2000" dirty="0" err="1"/>
              <a:t>rtl-sdr</a:t>
            </a:r>
            <a:r>
              <a:rPr lang="en-US" sz="2000" dirty="0"/>
              <a:t> sticks with integrated Low Noise Amplifier (LNA)</a:t>
            </a:r>
          </a:p>
          <a:p>
            <a:pPr lvl="1">
              <a:buFont typeface="Courier New" charset="0"/>
              <a:buChar char="o"/>
            </a:pPr>
            <a:r>
              <a:rPr lang="en-US" dirty="0"/>
              <a:t>https://</a:t>
            </a:r>
            <a:r>
              <a:rPr lang="en-US" dirty="0" err="1"/>
              <a:t>flightaware.com</a:t>
            </a:r>
            <a:r>
              <a:rPr lang="en-US" dirty="0"/>
              <a:t>/</a:t>
            </a:r>
            <a:r>
              <a:rPr lang="en-US" dirty="0" err="1"/>
              <a:t>adsb</a:t>
            </a:r>
            <a:r>
              <a:rPr lang="en-US" dirty="0"/>
              <a:t>/</a:t>
            </a:r>
            <a:r>
              <a:rPr lang="en-US" dirty="0" err="1"/>
              <a:t>prostick</a:t>
            </a:r>
            <a:r>
              <a:rPr lang="en-US" dirty="0"/>
              <a:t>/</a:t>
            </a:r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Decent antenna</a:t>
            </a:r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(Almost) plug and play on a raspberry pi</a:t>
            </a:r>
          </a:p>
          <a:p>
            <a:pPr marL="800100" lvl="2" indent="-342900">
              <a:spcBef>
                <a:spcPts val="1000"/>
              </a:spcBef>
              <a:buFont typeface="Courier New" charset="0"/>
              <a:buChar char="o"/>
            </a:pPr>
            <a:r>
              <a:rPr lang="en-US" dirty="0"/>
              <a:t>https://</a:t>
            </a:r>
            <a:r>
              <a:rPr lang="en-US" dirty="0" err="1"/>
              <a:t>flightaware.com</a:t>
            </a:r>
            <a:r>
              <a:rPr lang="en-US" dirty="0"/>
              <a:t>/</a:t>
            </a:r>
            <a:r>
              <a:rPr lang="en-US" dirty="0" err="1"/>
              <a:t>adsb</a:t>
            </a:r>
            <a:r>
              <a:rPr lang="en-US" dirty="0"/>
              <a:t>/</a:t>
            </a:r>
            <a:r>
              <a:rPr lang="en-US" dirty="0" err="1"/>
              <a:t>piaware</a:t>
            </a:r>
            <a:r>
              <a:rPr lang="en-US" dirty="0"/>
              <a:t>/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3982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BF14-35DA-C7F4-06A3-215EF6E5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ADS-B – My Node</a:t>
            </a:r>
            <a:endParaRPr lang="en-NL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0546B36-205F-5279-493D-CCAA6D1E4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1619250"/>
            <a:ext cx="6985000" cy="5238750"/>
          </a:xfrm>
        </p:spPr>
      </p:pic>
    </p:spTree>
    <p:extLst>
      <p:ext uri="{BB962C8B-B14F-4D97-AF65-F5344CB8AC3E}">
        <p14:creationId xmlns:p14="http://schemas.microsoft.com/office/powerpoint/2010/main" val="208234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923B-FD81-050C-DF76-86363F2E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66" y="261400"/>
            <a:ext cx="4031634" cy="1320800"/>
          </a:xfrm>
        </p:spPr>
        <p:txBody>
          <a:bodyPr/>
          <a:lstStyle/>
          <a:p>
            <a:r>
              <a:rPr lang="en-US" dirty="0"/>
              <a:t>ADS-B </a:t>
            </a:r>
            <a:br>
              <a:rPr lang="en-US" dirty="0"/>
            </a:br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github.com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gvanem</a:t>
            </a:r>
            <a:r>
              <a:rPr lang="en-US" sz="1600" dirty="0">
                <a:solidFill>
                  <a:schemeClr val="tx1"/>
                </a:solidFill>
              </a:rPr>
              <a:t>/Dump1090</a:t>
            </a:r>
            <a:endParaRPr lang="en-NL" dirty="0">
              <a:solidFill>
                <a:schemeClr val="tx1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B4CD3FD-8C75-91E6-21DD-63B3899DC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1832"/>
            <a:ext cx="11822686" cy="46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2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0882-1A67-444A-4E82-CF36490A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GSM Traffic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458F9D-B208-BD37-AFE6-645C87856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80" y="1270000"/>
            <a:ext cx="10419239" cy="5239443"/>
          </a:xfrm>
        </p:spPr>
      </p:pic>
    </p:spTree>
    <p:extLst>
      <p:ext uri="{BB962C8B-B14F-4D97-AF65-F5344CB8AC3E}">
        <p14:creationId xmlns:p14="http://schemas.microsoft.com/office/powerpoint/2010/main" val="369062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1473930"/>
            <a:ext cx="9442938" cy="5368247"/>
          </a:xfrm>
        </p:spPr>
      </p:pic>
    </p:spTree>
    <p:extLst>
      <p:ext uri="{BB962C8B-B14F-4D97-AF65-F5344CB8AC3E}">
        <p14:creationId xmlns:p14="http://schemas.microsoft.com/office/powerpoint/2010/main" val="717023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9E28-AB26-8505-720D-8A46B5C4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Capture and Replay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D3913-B2C8-D0A5-07A6-29CE0026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(demo)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7957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8DC5-471F-8DAC-1B13-235226CD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#whoami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13B02-DA2B-1AD4-337D-11FCB2ECB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Nikos Virvilis</a:t>
            </a:r>
          </a:p>
          <a:p>
            <a:r>
              <a:rPr lang="en-NL" dirty="0"/>
              <a:t>Cyber Security Background</a:t>
            </a:r>
          </a:p>
          <a:p>
            <a:pPr lvl="1"/>
            <a:r>
              <a:rPr lang="en-NL" dirty="0"/>
              <a:t>Not an RF Engineer</a:t>
            </a:r>
          </a:p>
          <a:p>
            <a:pPr lvl="1"/>
            <a:r>
              <a:rPr lang="en-NL" dirty="0"/>
              <a:t>Using (exploiting) SDR capabilities for Cyber Security / Penetration Testing</a:t>
            </a:r>
          </a:p>
          <a:p>
            <a:pPr marL="0" indent="0"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19424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9E28-AB26-8505-720D-8A46B5C4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JAM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D3913-B2C8-D0A5-07A6-29CE0026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(demo)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18989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TX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HackRF</a:t>
            </a:r>
            <a:r>
              <a:rPr lang="en-US" dirty="0"/>
              <a:t>: About </a:t>
            </a:r>
            <a:r>
              <a:rPr lang="nl-NL" dirty="0"/>
              <a:t>15 </a:t>
            </a:r>
            <a:r>
              <a:rPr lang="nl-NL" dirty="0" err="1"/>
              <a:t>dBm</a:t>
            </a:r>
            <a:r>
              <a:rPr lang="nl-NL" dirty="0"/>
              <a:t> (31 </a:t>
            </a:r>
            <a:r>
              <a:rPr lang="nl-NL" dirty="0" err="1"/>
              <a:t>mW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Most Wifi </a:t>
            </a:r>
            <a:r>
              <a:rPr lang="nl-NL" dirty="0" err="1"/>
              <a:t>AP’s</a:t>
            </a:r>
            <a:r>
              <a:rPr lang="nl-NL" dirty="0"/>
              <a:t> </a:t>
            </a:r>
            <a:r>
              <a:rPr lang="nl-NL" dirty="0" err="1"/>
              <a:t>transmit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50-100mW</a:t>
            </a:r>
          </a:p>
          <a:p>
            <a:pPr lvl="1"/>
            <a:r>
              <a:rPr lang="nl-NL" dirty="0"/>
              <a:t>Even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transmitter transmits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less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31 </a:t>
            </a:r>
            <a:r>
              <a:rPr lang="nl-NL" dirty="0" err="1"/>
              <a:t>mW</a:t>
            </a:r>
            <a:r>
              <a:rPr lang="nl-NL" dirty="0"/>
              <a:t>,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is closer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receiver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HackRF</a:t>
            </a:r>
            <a:r>
              <a:rPr lang="nl-NL" dirty="0"/>
              <a:t>,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might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jam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signal</a:t>
            </a:r>
            <a:endParaRPr lang="nl-NL" dirty="0"/>
          </a:p>
          <a:p>
            <a:pPr marL="228600" lvl="1">
              <a:spcBef>
                <a:spcPts val="1000"/>
              </a:spcBef>
            </a:pPr>
            <a:endParaRPr lang="nl-NL" sz="2800" dirty="0"/>
          </a:p>
          <a:p>
            <a:pPr marL="228600" lvl="1">
              <a:spcBef>
                <a:spcPts val="1000"/>
              </a:spcBef>
            </a:pPr>
            <a:r>
              <a:rPr lang="nl-NL" sz="2800" dirty="0"/>
              <a:t>TX Amplifier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rescue</a:t>
            </a:r>
            <a:r>
              <a:rPr lang="nl-NL" sz="2800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21454" b="5454"/>
          <a:stretch/>
        </p:blipFill>
        <p:spPr>
          <a:xfrm>
            <a:off x="6492239" y="3432625"/>
            <a:ext cx="5683135" cy="34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01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3A2D-B6C8-F310-9758-D0BB8A59B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E93A-8907-53C2-2262-9BA84A25F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SDR has drastiscally lowered the bar for radio applications</a:t>
            </a:r>
          </a:p>
          <a:p>
            <a:pPr lvl="1"/>
            <a:r>
              <a:rPr lang="en-NL" dirty="0"/>
              <a:t>For both legitimate and </a:t>
            </a:r>
            <a:r>
              <a:rPr lang="en-GB" dirty="0"/>
              <a:t>nefarious purposes</a:t>
            </a:r>
          </a:p>
          <a:p>
            <a:pPr marL="457200" lvl="1" indent="0">
              <a:buNone/>
            </a:pPr>
            <a:endParaRPr lang="en-GB" dirty="0"/>
          </a:p>
          <a:p>
            <a:pPr marL="342900" lvl="1" indent="-342900"/>
            <a:r>
              <a:rPr lang="en-GB" sz="1800" dirty="0"/>
              <a:t>Review your Cyber Security posture, considering the low cost attacks that SDR introduces</a:t>
            </a:r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149993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33DD-15E3-04E1-A679-6E9FCECA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A4F4F-7A20-54D1-C02E-D33A1F2DE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NL" sz="6600" dirty="0"/>
          </a:p>
          <a:p>
            <a:pPr marL="0" indent="0" algn="ctr">
              <a:buNone/>
            </a:pPr>
            <a:r>
              <a:rPr lang="en-NL" sz="7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7573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6B24-7E2B-9161-F566-C29D04A8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3392-28C8-BD75-ADA2-702BE98AD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https://gqrx.dk/</a:t>
            </a:r>
            <a:endParaRPr lang="en-GB" dirty="0"/>
          </a:p>
          <a:p>
            <a:r>
              <a:rPr lang="en-US" sz="1800" dirty="0">
                <a:solidFill>
                  <a:schemeClr val="tx1"/>
                </a:solidFill>
                <a:hlinkClick r:id="rId3"/>
              </a:rPr>
              <a:t>https://github.com/gvanem/Dump1090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https://flightaware.com/adsb/prostick/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hlinkClick r:id="rId5"/>
              </a:rPr>
              <a:t>https://github.com/sq5bpf/osmo-tetra-sq5bpf</a:t>
            </a:r>
            <a:endParaRPr lang="en-GB" dirty="0"/>
          </a:p>
          <a:p>
            <a:r>
              <a:rPr lang="en-GB" dirty="0">
                <a:hlinkClick r:id="rId6"/>
              </a:rPr>
              <a:t>https://github.com/ptrkrysik/gr-gsm</a:t>
            </a:r>
            <a:endParaRPr lang="en-GB" dirty="0"/>
          </a:p>
          <a:p>
            <a:r>
              <a:rPr lang="en-GB" dirty="0">
                <a:hlinkClick r:id="rId7"/>
              </a:rPr>
              <a:t>https://www.youtube.com/watch?v=BeeSN14JUYU&amp;list=PLu0BPYzTjiHru1KmPThmbY-8rRm3EWvUQ</a:t>
            </a:r>
            <a:endParaRPr lang="en-GB" dirty="0"/>
          </a:p>
          <a:p>
            <a:r>
              <a:rPr lang="en-GB" dirty="0">
                <a:hlinkClick r:id="rId8"/>
              </a:rPr>
              <a:t>https://github.com/merbanan/rtl_433</a:t>
            </a:r>
            <a:endParaRPr lang="en-GB" dirty="0"/>
          </a:p>
          <a:p>
            <a:r>
              <a:rPr lang="en-GB" dirty="0">
                <a:hlinkClick r:id="rId9"/>
              </a:rPr>
              <a:t>https://github.com/mossmann/hackrf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353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&amp; Software defined Radio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70" y="3653748"/>
            <a:ext cx="5596947" cy="3204252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Traditional radio equipment: </a:t>
            </a:r>
          </a:p>
          <a:p>
            <a:pPr lvl="1"/>
            <a:r>
              <a:rPr lang="en-US" sz="2200" dirty="0"/>
              <a:t>Designed for a specific purpose</a:t>
            </a:r>
          </a:p>
          <a:p>
            <a:pPr lvl="1"/>
            <a:r>
              <a:rPr lang="en-US" sz="2200" dirty="0"/>
              <a:t>Good luck trying to receive satellite signals with an FM Radio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9529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Defined Radio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RF Receivers or Transceivers </a:t>
            </a:r>
          </a:p>
          <a:p>
            <a:r>
              <a:rPr lang="en-US" sz="2400" dirty="0"/>
              <a:t>RF (Analog) Input from Antenna </a:t>
            </a:r>
            <a:r>
              <a:rPr lang="en-US" sz="2400" dirty="0">
                <a:sym typeface="Wingdings" panose="05000000000000000000" pitchFamily="2" charset="2"/>
              </a:rPr>
              <a:t> Amplification  Analog to Digital Conversion  Computer</a:t>
            </a:r>
          </a:p>
          <a:p>
            <a:r>
              <a:rPr lang="en-US" sz="2400" dirty="0"/>
              <a:t>Everything else is performed in software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0" y="4325345"/>
            <a:ext cx="2298405" cy="2298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65" y="3981833"/>
            <a:ext cx="2641917" cy="2641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62" y="4325345"/>
            <a:ext cx="3329301" cy="18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5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87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Listen to FM radio (wow!)</a:t>
            </a:r>
          </a:p>
          <a:p>
            <a:r>
              <a:rPr lang="en-US" sz="2400" dirty="0"/>
              <a:t>Watch digital TV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Mess up with your neighbors </a:t>
            </a:r>
            <a:endParaRPr lang="en-US" sz="2000" dirty="0"/>
          </a:p>
          <a:p>
            <a:r>
              <a:rPr lang="en-US" sz="2400" dirty="0"/>
              <a:t>Track airplanes by monitoring their radio transmissions (ADS-B) protocol</a:t>
            </a:r>
          </a:p>
          <a:p>
            <a:pPr lvl="1"/>
            <a:r>
              <a:rPr lang="en-US" sz="2200" dirty="0"/>
              <a:t>Ships too!</a:t>
            </a:r>
          </a:p>
          <a:p>
            <a:r>
              <a:rPr lang="en-US" sz="2400" dirty="0">
                <a:hlinkClick r:id="rId2"/>
              </a:rPr>
              <a:t>Passive radar </a:t>
            </a:r>
            <a:r>
              <a:rPr lang="en-US" sz="2400" dirty="0"/>
              <a:t>(you need 2 SDR dongles and two antennas)</a:t>
            </a:r>
          </a:p>
          <a:p>
            <a:pPr lvl="1"/>
            <a:r>
              <a:rPr lang="en-US" sz="2000" dirty="0"/>
              <a:t>Btw you can detect “stealth” planes with this</a:t>
            </a:r>
          </a:p>
          <a:p>
            <a:pPr marL="342900" lvl="1" indent="-342900"/>
            <a:r>
              <a:rPr lang="en-US" sz="2400" dirty="0"/>
              <a:t>Listen to Law Enforcement (including TETRA radios), taxi, ham radio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F1E67-32D7-43C6-85A8-86E34AAE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02" y="0"/>
            <a:ext cx="3432898" cy="289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3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8758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400" dirty="0"/>
              <a:t>Spoof GPS. Suddenly Google maps tells you that you are in Jamaica </a:t>
            </a:r>
          </a:p>
          <a:p>
            <a:pPr marL="742950" lvl="2" indent="-342900"/>
            <a:r>
              <a:rPr lang="en-US" sz="1800" dirty="0"/>
              <a:t>You can even steal a nice boat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GB" sz="1800" dirty="0">
              <a:sym typeface="Wingdings" panose="05000000000000000000" pitchFamily="2" charset="2"/>
            </a:endParaRPr>
          </a:p>
          <a:p>
            <a:pPr marL="342900" lvl="1" indent="-342900"/>
            <a:r>
              <a:rPr lang="en-US" sz="2400" dirty="0">
                <a:sym typeface="Wingdings" panose="05000000000000000000" pitchFamily="2" charset="2"/>
              </a:rPr>
              <a:t>Sniff GSM traffic</a:t>
            </a:r>
          </a:p>
          <a:p>
            <a:pPr marL="342900" lvl="1" indent="-342900"/>
            <a:r>
              <a:rPr lang="en-US" sz="2400" dirty="0">
                <a:sym typeface="Wingdings" panose="05000000000000000000" pitchFamily="2" charset="2"/>
              </a:rPr>
              <a:t>Jam Stuff (alarm systems, home automation, etc.)</a:t>
            </a:r>
          </a:p>
          <a:p>
            <a:pPr marL="342900" lvl="1" indent="-342900"/>
            <a:r>
              <a:rPr lang="en-US" sz="2400" dirty="0">
                <a:sym typeface="Wingdings" panose="05000000000000000000" pitchFamily="2" charset="2"/>
              </a:rPr>
              <a:t>Unlock Cars</a:t>
            </a:r>
            <a:endParaRPr lang="en-US" sz="2000" dirty="0">
              <a:sym typeface="Wingdings" panose="05000000000000000000" pitchFamily="2" charset="2"/>
            </a:endParaRPr>
          </a:p>
          <a:p>
            <a:pPr marL="342900" lvl="1" indent="-342900"/>
            <a:r>
              <a:rPr lang="en-US" sz="2400" dirty="0">
                <a:sym typeface="Wingdings" panose="05000000000000000000" pitchFamily="2" charset="2"/>
              </a:rPr>
              <a:t>And much much more.</a:t>
            </a:r>
          </a:p>
        </p:txBody>
      </p:sp>
    </p:spTree>
    <p:extLst>
      <p:ext uri="{BB962C8B-B14F-4D97-AF65-F5344CB8AC3E}">
        <p14:creationId xmlns:p14="http://schemas.microsoft.com/office/powerpoint/2010/main" val="193260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cheap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RTL – SDR</a:t>
            </a:r>
          </a:p>
          <a:p>
            <a:pPr lvl="1"/>
            <a:r>
              <a:rPr lang="en-US" dirty="0"/>
              <a:t>Digital TV receiver</a:t>
            </a:r>
          </a:p>
          <a:p>
            <a:pPr lvl="1"/>
            <a:r>
              <a:rPr lang="en-US" dirty="0"/>
              <a:t>20 USD</a:t>
            </a:r>
          </a:p>
          <a:p>
            <a:pPr lvl="1"/>
            <a:r>
              <a:rPr lang="en-US" dirty="0"/>
              <a:t>Use of special drivers allows you to monitor from </a:t>
            </a:r>
            <a:r>
              <a:rPr lang="en-GB" b="1" dirty="0"/>
              <a:t>24 – 1766 MHz</a:t>
            </a:r>
          </a:p>
          <a:p>
            <a:pPr lvl="1"/>
            <a:r>
              <a:rPr lang="en-GB" dirty="0"/>
              <a:t>R820T2 tuner is considered the best</a:t>
            </a:r>
          </a:p>
          <a:p>
            <a:pPr lvl="1"/>
            <a:r>
              <a:rPr lang="en-GB" dirty="0"/>
              <a:t>E4000 tuner (older chipset): Not so sensitive but can receive </a:t>
            </a:r>
            <a:r>
              <a:rPr lang="en-GB" b="1" dirty="0"/>
              <a:t>52 – 2200 MHz </a:t>
            </a:r>
            <a:r>
              <a:rPr lang="en-GB" dirty="0"/>
              <a:t>with a gap from 1100 MHz to 1250 MHz</a:t>
            </a:r>
          </a:p>
          <a:p>
            <a:pPr lvl="1"/>
            <a:r>
              <a:rPr lang="en-US" dirty="0"/>
              <a:t>Receive Only</a:t>
            </a:r>
          </a:p>
          <a:p>
            <a:pPr lvl="1"/>
            <a:r>
              <a:rPr lang="en-US" b="1" dirty="0"/>
              <a:t>2 MHz bandwidth</a:t>
            </a:r>
          </a:p>
          <a:p>
            <a:pPr lvl="1"/>
            <a:r>
              <a:rPr lang="en-US" dirty="0"/>
              <a:t>Excellent community support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67" y="332372"/>
            <a:ext cx="2912144" cy="29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4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expensive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HackRF</a:t>
            </a:r>
            <a:r>
              <a:rPr lang="en-US" dirty="0"/>
              <a:t> One</a:t>
            </a:r>
          </a:p>
          <a:p>
            <a:pPr lvl="1"/>
            <a:r>
              <a:rPr lang="en-US" dirty="0"/>
              <a:t>Receive AND Transmit</a:t>
            </a:r>
          </a:p>
          <a:p>
            <a:pPr lvl="1"/>
            <a:r>
              <a:rPr lang="en-GB" b="1" dirty="0"/>
              <a:t>1 MHz to 6 GHz </a:t>
            </a:r>
            <a:r>
              <a:rPr lang="en-GB" dirty="0"/>
              <a:t>operating frequency</a:t>
            </a:r>
          </a:p>
          <a:p>
            <a:pPr lvl="1"/>
            <a:r>
              <a:rPr lang="en-US" b="1" dirty="0"/>
              <a:t>20 </a:t>
            </a:r>
            <a:r>
              <a:rPr lang="en-US" b="1" dirty="0" err="1"/>
              <a:t>Mhz</a:t>
            </a:r>
            <a:r>
              <a:rPr lang="en-US" b="1" dirty="0"/>
              <a:t> bandwidth</a:t>
            </a:r>
          </a:p>
          <a:p>
            <a:pPr lvl="1"/>
            <a:r>
              <a:rPr lang="en-US" dirty="0"/>
              <a:t>Half – Duplex (i.e. you cannot run </a:t>
            </a:r>
            <a:r>
              <a:rPr lang="en-US" dirty="0" err="1"/>
              <a:t>OpenBTS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300 – 330 euros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30 </a:t>
            </a:r>
            <a:r>
              <a:rPr lang="en-US" dirty="0" err="1">
                <a:sym typeface="Wingdings" panose="05000000000000000000" pitchFamily="2" charset="2"/>
              </a:rPr>
              <a:t>mW</a:t>
            </a:r>
            <a:r>
              <a:rPr lang="en-US" dirty="0">
                <a:sym typeface="Wingdings" panose="05000000000000000000" pitchFamily="2" charset="2"/>
              </a:rPr>
              <a:t> (15 </a:t>
            </a:r>
            <a:r>
              <a:rPr lang="en-GB" dirty="0" err="1"/>
              <a:t>dBm</a:t>
            </a:r>
            <a:r>
              <a:rPr lang="en-GB" dirty="0"/>
              <a:t>) max transmit power</a:t>
            </a:r>
          </a:p>
          <a:p>
            <a:pPr lvl="1"/>
            <a:r>
              <a:rPr lang="en-US" dirty="0"/>
              <a:t>Very good community support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67" y="332372"/>
            <a:ext cx="3433512" cy="3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8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expensive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BladeRF</a:t>
            </a:r>
            <a:endParaRPr lang="en-US" dirty="0"/>
          </a:p>
          <a:p>
            <a:pPr lvl="1"/>
            <a:r>
              <a:rPr lang="en-US" dirty="0"/>
              <a:t>Receive AND Transmit</a:t>
            </a:r>
          </a:p>
          <a:p>
            <a:pPr lvl="1"/>
            <a:r>
              <a:rPr lang="en-GB" b="1" dirty="0"/>
              <a:t>300MHz - 3.8GHz </a:t>
            </a:r>
            <a:r>
              <a:rPr lang="en-GB" dirty="0"/>
              <a:t>operating frequency</a:t>
            </a:r>
          </a:p>
          <a:p>
            <a:pPr lvl="1"/>
            <a:r>
              <a:rPr lang="en-US" b="1" dirty="0"/>
              <a:t>28 </a:t>
            </a:r>
            <a:r>
              <a:rPr lang="en-US" b="1" dirty="0" err="1"/>
              <a:t>Mhz</a:t>
            </a:r>
            <a:r>
              <a:rPr lang="en-US" b="1" dirty="0"/>
              <a:t> bandwidth</a:t>
            </a:r>
          </a:p>
          <a:p>
            <a:pPr lvl="1"/>
            <a:r>
              <a:rPr lang="en-US" b="1" dirty="0"/>
              <a:t>Full – Duplex </a:t>
            </a:r>
            <a:r>
              <a:rPr lang="en-US" dirty="0"/>
              <a:t>(i.e. you can run </a:t>
            </a:r>
            <a:r>
              <a:rPr lang="en-US" dirty="0" err="1"/>
              <a:t>OpenBTS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420 USD (small </a:t>
            </a:r>
            <a:r>
              <a:rPr lang="en-US" dirty="0" err="1">
                <a:sym typeface="Wingdings" panose="05000000000000000000" pitchFamily="2" charset="2"/>
              </a:rPr>
              <a:t>fpga</a:t>
            </a:r>
            <a:r>
              <a:rPr lang="en-US" dirty="0">
                <a:sym typeface="Wingdings" panose="05000000000000000000" pitchFamily="2" charset="2"/>
              </a:rPr>
              <a:t>) – 650 USD (large </a:t>
            </a:r>
            <a:r>
              <a:rPr lang="en-US" dirty="0" err="1">
                <a:sym typeface="Wingdings" panose="05000000000000000000" pitchFamily="2" charset="2"/>
              </a:rPr>
              <a:t>fpga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4mW (6 </a:t>
            </a:r>
            <a:r>
              <a:rPr lang="en-GB" dirty="0" err="1"/>
              <a:t>dBm</a:t>
            </a:r>
            <a:r>
              <a:rPr lang="en-GB" dirty="0"/>
              <a:t>) max transmit power</a:t>
            </a:r>
          </a:p>
          <a:p>
            <a:pPr lvl="1"/>
            <a:r>
              <a:rPr lang="en-US" dirty="0"/>
              <a:t>Limited community support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67" y="332372"/>
            <a:ext cx="3433512" cy="3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939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473</TotalTime>
  <Words>732</Words>
  <Application>Microsoft Macintosh PowerPoint</Application>
  <PresentationFormat>Widescreen</PresentationFormat>
  <Paragraphs>119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Courier New</vt:lpstr>
      <vt:lpstr>Trebuchet MS</vt:lpstr>
      <vt:lpstr>Wingdings 3</vt:lpstr>
      <vt:lpstr>Facet</vt:lpstr>
      <vt:lpstr>Using Software Defined Radio to annoy your neighbors</vt:lpstr>
      <vt:lpstr>#whoami </vt:lpstr>
      <vt:lpstr>Radio &amp; Software defined Radio</vt:lpstr>
      <vt:lpstr>Software Defined Radio</vt:lpstr>
      <vt:lpstr>What can you do</vt:lpstr>
      <vt:lpstr>What can you do (cont.)</vt:lpstr>
      <vt:lpstr>Go cheap </vt:lpstr>
      <vt:lpstr>A bit more expensive </vt:lpstr>
      <vt:lpstr>Even more expensive </vt:lpstr>
      <vt:lpstr>Pro </vt:lpstr>
      <vt:lpstr>(New) kid in the block</vt:lpstr>
      <vt:lpstr>PowerPoint Presentation</vt:lpstr>
      <vt:lpstr>Radio</vt:lpstr>
      <vt:lpstr>ADS-B</vt:lpstr>
      <vt:lpstr>ADS-B – My Node</vt:lpstr>
      <vt:lpstr>ADS-B  https://github.com/gvanem/Dump1090</vt:lpstr>
      <vt:lpstr>GSM Traffic</vt:lpstr>
      <vt:lpstr>Hello </vt:lpstr>
      <vt:lpstr>Capture and Replay</vt:lpstr>
      <vt:lpstr>JAM</vt:lpstr>
      <vt:lpstr>It’s all about TX power</vt:lpstr>
      <vt:lpstr>Conclusion</vt:lpstr>
      <vt:lpstr>Questions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Stuff with SDR</dc:title>
  <dc:creator>Virvilis-Kollitiris Nikolaos</dc:creator>
  <cp:lastModifiedBy>VIRVILIS NIKOS;ΒΙΡΒΙΛΗΣ ΝΙΚΟΣ</cp:lastModifiedBy>
  <cp:revision>26</cp:revision>
  <dcterms:created xsi:type="dcterms:W3CDTF">2016-02-12T10:37:12Z</dcterms:created>
  <dcterms:modified xsi:type="dcterms:W3CDTF">2023-03-17T19:46:37Z</dcterms:modified>
</cp:coreProperties>
</file>